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0"/>
  </p:notesMasterIdLst>
  <p:handoutMasterIdLst>
    <p:handoutMasterId r:id="rId81"/>
  </p:handoutMasterIdLst>
  <p:sldIdLst>
    <p:sldId id="256" r:id="rId2"/>
    <p:sldId id="281" r:id="rId3"/>
    <p:sldId id="282" r:id="rId4"/>
    <p:sldId id="280" r:id="rId5"/>
    <p:sldId id="350" r:id="rId6"/>
    <p:sldId id="352" r:id="rId7"/>
    <p:sldId id="353" r:id="rId8"/>
    <p:sldId id="354" r:id="rId9"/>
    <p:sldId id="277" r:id="rId10"/>
    <p:sldId id="278" r:id="rId11"/>
    <p:sldId id="279" r:id="rId12"/>
    <p:sldId id="287" r:id="rId13"/>
    <p:sldId id="288" r:id="rId14"/>
    <p:sldId id="283" r:id="rId15"/>
    <p:sldId id="289" r:id="rId16"/>
    <p:sldId id="284" r:id="rId17"/>
    <p:sldId id="285" r:id="rId18"/>
    <p:sldId id="286" r:id="rId19"/>
    <p:sldId id="290" r:id="rId20"/>
    <p:sldId id="294" r:id="rId21"/>
    <p:sldId id="291" r:id="rId22"/>
    <p:sldId id="295" r:id="rId23"/>
    <p:sldId id="292" r:id="rId24"/>
    <p:sldId id="296" r:id="rId25"/>
    <p:sldId id="297" r:id="rId26"/>
    <p:sldId id="298" r:id="rId27"/>
    <p:sldId id="299" r:id="rId28"/>
    <p:sldId id="300" r:id="rId29"/>
    <p:sldId id="301" r:id="rId30"/>
    <p:sldId id="293" r:id="rId31"/>
    <p:sldId id="306" r:id="rId32"/>
    <p:sldId id="302" r:id="rId33"/>
    <p:sldId id="303" r:id="rId34"/>
    <p:sldId id="304" r:id="rId35"/>
    <p:sldId id="307" r:id="rId36"/>
    <p:sldId id="308" r:id="rId37"/>
    <p:sldId id="309" r:id="rId38"/>
    <p:sldId id="310" r:id="rId39"/>
    <p:sldId id="311" r:id="rId40"/>
    <p:sldId id="305" r:id="rId41"/>
    <p:sldId id="313" r:id="rId42"/>
    <p:sldId id="314" r:id="rId43"/>
    <p:sldId id="315" r:id="rId44"/>
    <p:sldId id="316" r:id="rId45"/>
    <p:sldId id="312" r:id="rId46"/>
    <p:sldId id="318" r:id="rId47"/>
    <p:sldId id="319" r:id="rId48"/>
    <p:sldId id="317" r:id="rId49"/>
    <p:sldId id="320" r:id="rId50"/>
    <p:sldId id="321" r:id="rId51"/>
    <p:sldId id="323" r:id="rId52"/>
    <p:sldId id="324" r:id="rId53"/>
    <p:sldId id="325" r:id="rId54"/>
    <p:sldId id="322" r:id="rId55"/>
    <p:sldId id="330" r:id="rId56"/>
    <p:sldId id="326" r:id="rId57"/>
    <p:sldId id="327" r:id="rId58"/>
    <p:sldId id="328" r:id="rId59"/>
    <p:sldId id="331" r:id="rId60"/>
    <p:sldId id="334" r:id="rId61"/>
    <p:sldId id="332" r:id="rId62"/>
    <p:sldId id="333" r:id="rId63"/>
    <p:sldId id="329" r:id="rId64"/>
    <p:sldId id="339" r:id="rId65"/>
    <p:sldId id="340" r:id="rId66"/>
    <p:sldId id="335" r:id="rId67"/>
    <p:sldId id="336" r:id="rId68"/>
    <p:sldId id="337" r:id="rId69"/>
    <p:sldId id="341" r:id="rId70"/>
    <p:sldId id="342" r:id="rId71"/>
    <p:sldId id="343" r:id="rId72"/>
    <p:sldId id="344" r:id="rId73"/>
    <p:sldId id="345" r:id="rId74"/>
    <p:sldId id="346" r:id="rId75"/>
    <p:sldId id="338" r:id="rId76"/>
    <p:sldId id="347" r:id="rId77"/>
    <p:sldId id="348" r:id="rId78"/>
    <p:sldId id="349" r:id="rId79"/>
  </p:sldIdLst>
  <p:sldSz cx="9906000" cy="666115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70F"/>
    <a:srgbClr val="DEFF02"/>
    <a:srgbClr val="008000"/>
    <a:srgbClr val="CC3300"/>
    <a:srgbClr val="004070"/>
    <a:srgbClr val="8E2222"/>
    <a:srgbClr val="353D17"/>
    <a:srgbClr val="CFDBA1"/>
    <a:srgbClr val="FFFF99"/>
    <a:srgbClr val="9B393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9110" autoAdjust="0"/>
  </p:normalViewPr>
  <p:slideViewPr>
    <p:cSldViewPr>
      <p:cViewPr varScale="1">
        <p:scale>
          <a:sx n="74" d="100"/>
          <a:sy n="74" d="100"/>
        </p:scale>
        <p:origin x="-1056" y="-90"/>
      </p:cViewPr>
      <p:guideLst>
        <p:guide orient="horz" pos="2098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262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E5891-A530-4395-96D5-7BC1F4DEF44D}" type="datetimeFigureOut">
              <a:rPr lang="ko-KR" altLang="en-US" smtClean="0"/>
              <a:pPr/>
              <a:t>2015-04-21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AE531-B6BB-4ADD-9EB7-44073863E2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02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96B77-A7C6-4E39-B4EE-FFB3194A2229}" type="datetimeFigureOut">
              <a:rPr lang="ko-KR" altLang="en-US" smtClean="0"/>
              <a:pPr/>
              <a:t>2015-04-21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79475" y="685800"/>
            <a:ext cx="5099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45ED3-F16D-4AA3-B592-D8DF273394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DEF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633520" cy="6661150"/>
          </a:xfrm>
          <a:prstGeom prst="rect">
            <a:avLst/>
          </a:prstGeom>
          <a:gradFill flip="none" rotWithShape="1">
            <a:gsLst>
              <a:gs pos="100000">
                <a:srgbClr val="667727"/>
              </a:gs>
              <a:gs pos="59000">
                <a:srgbClr val="05050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856656" y="5850855"/>
            <a:ext cx="7905328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5673080" y="5850855"/>
            <a:ext cx="3672408" cy="8102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altLang="ko-KR" sz="1800" b="1" dirty="0" smtClean="0">
                <a:solidFill>
                  <a:srgbClr val="B9D200"/>
                </a:solidFill>
                <a:latin typeface="+mj-lt"/>
              </a:rPr>
              <a:t>bangry313@gmail.com</a:t>
            </a:r>
            <a:endParaRPr lang="ko-KR" altLang="en-US" sz="1800" b="1" dirty="0">
              <a:solidFill>
                <a:srgbClr val="B9D200"/>
              </a:solidFill>
              <a:latin typeface="+mj-lt"/>
            </a:endParaRPr>
          </a:p>
        </p:txBody>
      </p:sp>
      <p:sp>
        <p:nvSpPr>
          <p:cNvPr id="22" name="제목 개체 틀 1"/>
          <p:cNvSpPr txBox="1">
            <a:spLocks/>
          </p:cNvSpPr>
          <p:nvPr userDrawn="1"/>
        </p:nvSpPr>
        <p:spPr>
          <a:xfrm>
            <a:off x="430088" y="18207"/>
            <a:ext cx="8915400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4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en-US" altLang="ko-KR" sz="2800" b="1" kern="1200" baseline="0" dirty="0" smtClean="0">
                <a:solidFill>
                  <a:srgbClr val="DEFF02"/>
                </a:solidFill>
                <a:latin typeface="+mj-ea"/>
                <a:ea typeface="+mj-ea"/>
                <a:cs typeface="+mn-cs"/>
              </a:rPr>
              <a:t>Enterprise Application Framework </a:t>
            </a:r>
            <a:endParaRPr lang="ko-KR" altLang="en-US" sz="2800" b="1" kern="1200" baseline="0" dirty="0">
              <a:solidFill>
                <a:srgbClr val="DEFF02"/>
              </a:solidFill>
              <a:latin typeface="+mj-ea"/>
              <a:ea typeface="+mj-ea"/>
              <a:cs typeface="+mn-cs"/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200472" y="1458367"/>
            <a:ext cx="9561512" cy="0"/>
          </a:xfrm>
          <a:prstGeom prst="line">
            <a:avLst/>
          </a:prstGeom>
          <a:ln w="15875">
            <a:solidFill>
              <a:srgbClr val="7C912F"/>
            </a:solidFill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1726232" y="1458367"/>
            <a:ext cx="761925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5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SUBSET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 userDrawn="1"/>
        </p:nvGrpSpPr>
        <p:grpSpPr>
          <a:xfrm>
            <a:off x="0" y="0"/>
            <a:ext cx="9920480" cy="666279"/>
            <a:chOff x="0" y="0"/>
            <a:chExt cx="9920480" cy="666279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0" y="0"/>
              <a:ext cx="252000" cy="666000"/>
            </a:xfrm>
            <a:prstGeom prst="rect">
              <a:avLst/>
            </a:prstGeom>
            <a:solidFill>
              <a:srgbClr val="DEFF02"/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71683" tIns="35841" rIns="71683" bIns="35841" anchor="b"/>
            <a:lstStyle/>
            <a:p>
              <a:pPr algn="ctr" eaLnBrk="1" latinLnBrk="0" hangingPunct="1"/>
              <a:endParaRPr kumimoji="0" lang="en-US"/>
            </a:p>
          </p:txBody>
        </p:sp>
        <p:grpSp>
          <p:nvGrpSpPr>
            <p:cNvPr id="3" name="그룹 11"/>
            <p:cNvGrpSpPr/>
            <p:nvPr userDrawn="1"/>
          </p:nvGrpSpPr>
          <p:grpSpPr>
            <a:xfrm>
              <a:off x="272480" y="0"/>
              <a:ext cx="9648000" cy="666279"/>
              <a:chOff x="272480" y="0"/>
              <a:chExt cx="9648000" cy="666279"/>
            </a:xfrm>
          </p:grpSpPr>
          <p:sp>
            <p:nvSpPr>
              <p:cNvPr id="8" name="직사각형 7"/>
              <p:cNvSpPr/>
              <p:nvPr userDrawn="1"/>
            </p:nvSpPr>
            <p:spPr>
              <a:xfrm>
                <a:off x="272481" y="0"/>
                <a:ext cx="9633403" cy="612000"/>
              </a:xfrm>
              <a:prstGeom prst="rect">
                <a:avLst/>
              </a:prstGeom>
              <a:solidFill>
                <a:srgbClr val="353D17"/>
              </a:solidFill>
              <a:ln w="50800" cap="rnd" cmpd="dbl" algn="ctr">
                <a:noFill/>
                <a:prstDash val="solid"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180000" tIns="35841" rIns="71683" bIns="35841" anchor="ctr"/>
              <a:lstStyle/>
              <a:p>
                <a:pPr algn="l" eaLnBrk="1" latinLnBrk="0" hangingPunct="1"/>
                <a:endParaRPr kumimoji="0" lang="en-US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272480" y="630279"/>
                <a:ext cx="9648000" cy="36000"/>
              </a:xfrm>
              <a:prstGeom prst="rect">
                <a:avLst/>
              </a:prstGeom>
              <a:solidFill>
                <a:srgbClr val="93A7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내용 개체 틀 2"/>
          <p:cNvSpPr>
            <a:spLocks noGrp="1"/>
          </p:cNvSpPr>
          <p:nvPr userDrawn="1">
            <p:ph idx="14"/>
          </p:nvPr>
        </p:nvSpPr>
        <p:spPr>
          <a:xfrm>
            <a:off x="165528" y="810295"/>
            <a:ext cx="9576000" cy="5688632"/>
          </a:xfrm>
          <a:prstGeom prst="rect">
            <a:avLst/>
          </a:prstGeom>
        </p:spPr>
        <p:txBody>
          <a:bodyPr>
            <a:normAutofit/>
          </a:bodyPr>
          <a:lstStyle>
            <a:lvl1pPr marL="182563" indent="-182563">
              <a:buClr>
                <a:srgbClr val="353D17"/>
              </a:buClr>
              <a:buSzPct val="90000"/>
              <a:buFont typeface="Wingdings 2" pitchFamily="18" charset="2"/>
              <a:buChar char=""/>
              <a:defRPr sz="1600" b="1" baseline="0">
                <a:solidFill>
                  <a:srgbClr val="353D17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2438" indent="-200025">
              <a:buClr>
                <a:srgbClr val="404040"/>
              </a:buCl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2pPr>
            <a:lvl3pPr marL="723900" indent="-228600">
              <a:buClr>
                <a:srgbClr val="404040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3pPr>
            <a:lvl4pPr marL="985838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4pPr>
            <a:lvl5pPr marL="1165225" indent="-228600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7" name="제목 개체 틀 1"/>
          <p:cNvSpPr>
            <a:spLocks noGrp="1"/>
          </p:cNvSpPr>
          <p:nvPr>
            <p:ph type="title"/>
          </p:nvPr>
        </p:nvSpPr>
        <p:spPr>
          <a:xfrm>
            <a:off x="344488" y="-23"/>
            <a:ext cx="9433048" cy="624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66700"/>
            <a:ext cx="8915400" cy="110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54163"/>
            <a:ext cx="891540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8504" y="6173788"/>
            <a:ext cx="3136900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52284" y="6173788"/>
            <a:ext cx="425252" cy="354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467B4-F292-434B-B428-C213E67BBE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472" y="1458367"/>
            <a:ext cx="9145016" cy="1512168"/>
          </a:xfrm>
        </p:spPr>
        <p:txBody>
          <a:bodyPr/>
          <a:lstStyle/>
          <a:p>
            <a:r>
              <a:rPr lang="en-US" altLang="ko-KR" sz="6000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6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6000" dirty="0" smtClean="0"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6000" dirty="0">
              <a:solidFill>
                <a:srgbClr val="CFDBA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00472" y="2754511"/>
            <a:ext cx="91450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웹 프레젠테이션 계층을 위한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Servlet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기반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MVC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프레임워크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EFF0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]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DEFF0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요청 처리 과정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DispatcherServlet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7388"/>
            <a:ext cx="9905999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DispatcherServlet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애플리케이션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컨텍스트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구성 전략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애플리케이션 작성 절차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작성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ModelAndView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JSP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작성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4242"/>
            <a:ext cx="9906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@MVC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내용 개체 틀 1"/>
          <p:cNvSpPr>
            <a:spLocks noGrp="1"/>
          </p:cNvSpPr>
          <p:nvPr>
            <p:ph idx="14"/>
          </p:nvPr>
        </p:nvSpPr>
        <p:spPr>
          <a:xfrm>
            <a:off x="165528" y="810295"/>
            <a:ext cx="9576000" cy="5688632"/>
          </a:xfrm>
        </p:spPr>
        <p:txBody>
          <a:bodyPr>
            <a:normAutofit/>
          </a:bodyPr>
          <a:lstStyle/>
          <a:p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Spring 2.5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에서 도입되어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3.0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에서 강화된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Annotation 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활용 전략</a:t>
            </a:r>
            <a:endParaRPr lang="en-US" altLang="ko-KR" sz="1700" b="0" dirty="0" smtClean="0">
              <a:solidFill>
                <a:srgbClr val="22270F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700" b="0" dirty="0" err="1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애노테이션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 기반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MVC</a:t>
            </a:r>
          </a:p>
          <a:p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최신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Spring MVC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의 핵심 전략</a:t>
            </a:r>
            <a:endParaRPr lang="en-US" altLang="ko-KR" sz="1700" b="0" dirty="0" smtClean="0">
              <a:solidFill>
                <a:srgbClr val="22270F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은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700" b="0" dirty="0" err="1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애노테이션을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 의미함</a:t>
            </a:r>
            <a:endParaRPr lang="en-US" altLang="ko-KR" sz="1700" b="0" dirty="0" smtClean="0">
              <a:solidFill>
                <a:srgbClr val="22270F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스프링에서도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@MVC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를 권장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예전 버전의 경우 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Deprecate </a:t>
            </a:r>
            <a:r>
              <a:rPr lang="ko-KR" altLang="en-US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하고 향후 삭제한다고 협박</a:t>
            </a:r>
            <a:r>
              <a:rPr lang="en-US" altLang="ko-KR" sz="1700" b="0" dirty="0" smtClean="0">
                <a:solidFill>
                  <a:srgbClr val="22270F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작성 및 빈 등록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디자인 패턴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(1/3)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092" y="869424"/>
            <a:ext cx="9281419" cy="511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 Resolver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설정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4424"/>
            <a:ext cx="9906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@Controller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979"/>
            <a:ext cx="99060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@Controller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4916"/>
            <a:ext cx="99060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params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headers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클래스 상속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 매개변수 타입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4096"/>
            <a:ext cx="99060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디자인 패턴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(2/3)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092" y="871096"/>
            <a:ext cx="9281420" cy="548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HTML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폼과 커맨드 객체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HTML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폼과 커맨드 객체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 커맨드 객체에 접근하기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8840"/>
            <a:ext cx="99060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ModelAttribute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(3/6)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(4/6)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(5/6)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(6/6)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73100"/>
            <a:ext cx="99060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디자인 패턴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(3/3)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파라미터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(1/5)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파라미터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(2/5)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04916"/>
            <a:ext cx="9906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파라미터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(3/5)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4916"/>
            <a:ext cx="9906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파라미터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(4/5)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파라미터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타입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(5/5)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폼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입력값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검증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RecipeValidator.java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RecipeController.java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82625"/>
            <a:ext cx="9906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recipe.jsp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5504"/>
            <a:ext cx="9906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메소드의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리턴타입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b="0" dirty="0" smtClean="0">
                <a:latin typeface="+mn-ea"/>
                <a:ea typeface="+mn-ea"/>
              </a:rPr>
              <a:t>웹 </a:t>
            </a:r>
            <a:r>
              <a:rPr lang="ko-KR" altLang="en-US" b="0" dirty="0" smtClean="0">
                <a:latin typeface="+mn-ea"/>
                <a:ea typeface="+mn-ea"/>
              </a:rPr>
              <a:t>클라이언트의 </a:t>
            </a:r>
            <a:r>
              <a:rPr lang="en-US" altLang="ko-KR" b="0" dirty="0" smtClean="0">
                <a:latin typeface="+mn-ea"/>
                <a:ea typeface="+mn-ea"/>
              </a:rPr>
              <a:t>HTTP </a:t>
            </a:r>
            <a:r>
              <a:rPr lang="ko-KR" altLang="en-US" b="0" dirty="0" smtClean="0">
                <a:latin typeface="+mn-ea"/>
                <a:ea typeface="+mn-ea"/>
              </a:rPr>
              <a:t>요청을 </a:t>
            </a:r>
            <a:r>
              <a:rPr lang="ko-KR" altLang="en-US" b="0" dirty="0" smtClean="0">
                <a:latin typeface="+mn-ea"/>
                <a:ea typeface="+mn-ea"/>
              </a:rPr>
              <a:t>처리하는 </a:t>
            </a:r>
            <a:r>
              <a:rPr lang="en-US" altLang="ko-KR" b="0" dirty="0" smtClean="0">
                <a:latin typeface="+mn-ea"/>
                <a:ea typeface="+mn-ea"/>
              </a:rPr>
              <a:t>“</a:t>
            </a:r>
            <a:r>
              <a:rPr lang="ko-KR" altLang="en-US" b="0" dirty="0" smtClean="0">
                <a:latin typeface="+mn-ea"/>
                <a:ea typeface="+mn-ea"/>
              </a:rPr>
              <a:t>웹 </a:t>
            </a:r>
            <a:r>
              <a:rPr lang="ko-KR" altLang="en-US" b="0" dirty="0" smtClean="0">
                <a:latin typeface="+mn-ea"/>
                <a:ea typeface="+mn-ea"/>
              </a:rPr>
              <a:t>프레젠테이션 </a:t>
            </a:r>
            <a:r>
              <a:rPr lang="ko-KR" altLang="en-US" b="0" dirty="0" smtClean="0">
                <a:latin typeface="+mn-ea"/>
                <a:ea typeface="+mn-ea"/>
              </a:rPr>
              <a:t>계층</a:t>
            </a:r>
            <a:r>
              <a:rPr lang="en-US" altLang="ko-KR" b="0" dirty="0" smtClean="0">
                <a:latin typeface="+mn-ea"/>
                <a:ea typeface="+mn-ea"/>
              </a:rPr>
              <a:t>”</a:t>
            </a:r>
            <a:r>
              <a:rPr lang="ko-KR" altLang="en-US" b="0" dirty="0" smtClean="0">
                <a:latin typeface="+mn-ea"/>
                <a:ea typeface="+mn-ea"/>
              </a:rPr>
              <a:t>에서 </a:t>
            </a:r>
            <a:r>
              <a:rPr lang="ko-KR" altLang="en-US" b="0" dirty="0" smtClean="0">
                <a:latin typeface="+mn-ea"/>
                <a:ea typeface="+mn-ea"/>
              </a:rPr>
              <a:t>사용할 수 </a:t>
            </a:r>
            <a:r>
              <a:rPr lang="ko-KR" altLang="en-US" b="0" dirty="0" smtClean="0">
                <a:latin typeface="+mn-ea"/>
                <a:ea typeface="+mn-ea"/>
              </a:rPr>
              <a:t>있도록</a:t>
            </a:r>
            <a:r>
              <a:rPr lang="en-US" altLang="ko-KR" b="0" dirty="0" smtClean="0">
                <a:latin typeface="+mn-ea"/>
                <a:ea typeface="+mn-ea"/>
              </a:rPr>
              <a:t/>
            </a:r>
            <a:br>
              <a:rPr lang="en-US" altLang="ko-KR" b="0" dirty="0" smtClean="0">
                <a:latin typeface="+mn-ea"/>
                <a:ea typeface="+mn-ea"/>
              </a:rPr>
            </a:br>
            <a:r>
              <a:rPr lang="en-US" altLang="ko-KR" b="0" dirty="0" smtClean="0">
                <a:latin typeface="+mn-ea"/>
                <a:ea typeface="+mn-ea"/>
              </a:rPr>
              <a:t>Spring </a:t>
            </a:r>
            <a:r>
              <a:rPr lang="ko-KR" altLang="en-US" b="0" dirty="0" smtClean="0">
                <a:latin typeface="+mn-ea"/>
                <a:ea typeface="+mn-ea"/>
              </a:rPr>
              <a:t>프레임워크에서 제공하는 </a:t>
            </a:r>
            <a:r>
              <a:rPr lang="en-US" altLang="ko-KR" b="0" dirty="0" smtClean="0">
                <a:solidFill>
                  <a:srgbClr val="CC3300"/>
                </a:solidFill>
                <a:latin typeface="+mn-ea"/>
                <a:ea typeface="+mn-ea"/>
              </a:rPr>
              <a:t>MVC </a:t>
            </a:r>
            <a:r>
              <a:rPr lang="ko-KR" altLang="en-US" b="0" dirty="0" smtClean="0">
                <a:solidFill>
                  <a:srgbClr val="CC3300"/>
                </a:solidFill>
                <a:latin typeface="+mn-ea"/>
                <a:ea typeface="+mn-ea"/>
              </a:rPr>
              <a:t>디자인패턴 기반의 웹</a:t>
            </a:r>
            <a:r>
              <a:rPr lang="en-US" altLang="ko-KR" b="0" dirty="0" smtClean="0">
                <a:solidFill>
                  <a:srgbClr val="CC3300"/>
                </a:solidFill>
                <a:latin typeface="+mn-ea"/>
                <a:ea typeface="+mn-ea"/>
              </a:rPr>
              <a:t> </a:t>
            </a:r>
            <a:r>
              <a:rPr lang="ko-KR" altLang="en-US" b="0" dirty="0" smtClean="0">
                <a:solidFill>
                  <a:srgbClr val="CC3300"/>
                </a:solidFill>
                <a:latin typeface="+mn-ea"/>
                <a:ea typeface="+mn-ea"/>
              </a:rPr>
              <a:t>모듈 </a:t>
            </a:r>
            <a:r>
              <a:rPr lang="ko-KR" altLang="en-US" b="0" dirty="0" smtClean="0">
                <a:latin typeface="+mn-ea"/>
                <a:ea typeface="+mn-ea"/>
              </a:rPr>
              <a:t>이다</a:t>
            </a:r>
            <a:r>
              <a:rPr lang="en-US" altLang="ko-KR" b="0" dirty="0" smtClean="0">
                <a:latin typeface="+mn-ea"/>
                <a:ea typeface="+mn-ea"/>
              </a:rPr>
              <a:t>.</a:t>
            </a: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r>
              <a:rPr lang="ko-KR" altLang="en-US" b="0" dirty="0" smtClean="0">
                <a:latin typeface="+mn-ea"/>
                <a:ea typeface="+mn-ea"/>
              </a:rPr>
              <a:t>웹 프레젠테이션 계층의 </a:t>
            </a:r>
            <a:r>
              <a:rPr lang="ko-KR" altLang="en-US" b="0" dirty="0" smtClean="0">
                <a:solidFill>
                  <a:srgbClr val="0070C0"/>
                </a:solidFill>
                <a:latin typeface="+mn-ea"/>
                <a:ea typeface="+mn-ea"/>
              </a:rPr>
              <a:t>정보 저장을 위한 </a:t>
            </a:r>
            <a:r>
              <a:rPr lang="en-US" altLang="ko-KR" b="0" dirty="0" smtClean="0">
                <a:solidFill>
                  <a:srgbClr val="C00000"/>
                </a:solidFill>
                <a:latin typeface="+mn-ea"/>
                <a:ea typeface="+mn-ea"/>
              </a:rPr>
              <a:t>Model</a:t>
            </a:r>
            <a:r>
              <a:rPr lang="en-US" altLang="ko-KR" b="0" dirty="0" smtClean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ko-KR" altLang="en-US" b="0" dirty="0" err="1" smtClean="0">
                <a:solidFill>
                  <a:srgbClr val="0070C0"/>
                </a:solidFill>
                <a:latin typeface="+mn-ea"/>
                <a:ea typeface="+mn-ea"/>
              </a:rPr>
              <a:t>프리젠테이</a:t>
            </a:r>
            <a:r>
              <a:rPr lang="ko-KR" altLang="en-US" b="0" dirty="0" err="1" smtClean="0">
                <a:solidFill>
                  <a:srgbClr val="0070C0"/>
                </a:solidFill>
                <a:latin typeface="+mn-ea"/>
                <a:ea typeface="+mn-ea"/>
              </a:rPr>
              <a:t>션</a:t>
            </a:r>
            <a:r>
              <a:rPr lang="ko-KR" altLang="en-US" b="0" dirty="0" smtClean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0" dirty="0" err="1" smtClean="0">
                <a:solidFill>
                  <a:srgbClr val="0070C0"/>
                </a:solidFill>
                <a:latin typeface="+mn-ea"/>
                <a:ea typeface="+mn-ea"/>
              </a:rPr>
              <a:t>로직을</a:t>
            </a:r>
            <a:r>
              <a:rPr lang="ko-KR" altLang="en-US" b="0" dirty="0" smtClean="0">
                <a:solidFill>
                  <a:srgbClr val="0070C0"/>
                </a:solidFill>
                <a:latin typeface="+mn-ea"/>
                <a:ea typeface="+mn-ea"/>
              </a:rPr>
              <a:t> 위한 </a:t>
            </a:r>
            <a:r>
              <a:rPr lang="en-US" altLang="ko-KR" b="0" dirty="0" smtClean="0">
                <a:solidFill>
                  <a:srgbClr val="C00000"/>
                </a:solidFill>
                <a:latin typeface="+mn-ea"/>
                <a:ea typeface="+mn-ea"/>
              </a:rPr>
              <a:t>View</a:t>
            </a:r>
            <a:r>
              <a:rPr lang="en-US" altLang="ko-KR" b="0" dirty="0" smtClean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en-US" altLang="ko-KR" b="0" dirty="0" smtClean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b="0" dirty="0" smtClean="0">
                <a:solidFill>
                  <a:srgbClr val="0070C0"/>
                </a:solidFill>
                <a:latin typeface="+mn-ea"/>
                <a:ea typeface="+mn-ea"/>
              </a:rPr>
              <a:t>모델과 </a:t>
            </a:r>
            <a:r>
              <a:rPr lang="ko-KR" altLang="en-US" b="0" dirty="0" err="1" smtClean="0">
                <a:solidFill>
                  <a:srgbClr val="0070C0"/>
                </a:solidFill>
                <a:latin typeface="+mn-ea"/>
                <a:ea typeface="+mn-ea"/>
              </a:rPr>
              <a:t>뷰</a:t>
            </a:r>
            <a:r>
              <a:rPr lang="ko-KR" altLang="en-US" b="0" dirty="0" smtClean="0">
                <a:solidFill>
                  <a:srgbClr val="0070C0"/>
                </a:solidFill>
                <a:latin typeface="+mn-ea"/>
                <a:ea typeface="+mn-ea"/>
              </a:rPr>
              <a:t> 제어를 위한 </a:t>
            </a:r>
            <a:r>
              <a:rPr lang="en-US" altLang="ko-KR" b="0" dirty="0" smtClean="0">
                <a:solidFill>
                  <a:srgbClr val="C00000"/>
                </a:solidFill>
                <a:latin typeface="+mn-ea"/>
                <a:ea typeface="+mn-ea"/>
              </a:rPr>
              <a:t>Controller</a:t>
            </a:r>
            <a:r>
              <a:rPr lang="ko-KR" altLang="en-US" b="0" dirty="0" smtClean="0">
                <a:latin typeface="+mn-ea"/>
                <a:ea typeface="+mn-ea"/>
              </a:rPr>
              <a:t>로 분리하고 이 </a:t>
            </a:r>
            <a:r>
              <a:rPr lang="en-US" altLang="ko-KR" b="0" dirty="0" smtClean="0">
                <a:latin typeface="+mn-ea"/>
                <a:ea typeface="+mn-ea"/>
              </a:rPr>
              <a:t>3</a:t>
            </a:r>
            <a:r>
              <a:rPr lang="ko-KR" altLang="en-US" b="0" dirty="0" smtClean="0">
                <a:latin typeface="+mn-ea"/>
                <a:ea typeface="+mn-ea"/>
              </a:rPr>
              <a:t>가지 요소가 협력해서 하나의 웹 클라이언트 요청을 </a:t>
            </a:r>
            <a:r>
              <a:rPr lang="ko-KR" altLang="en-US" b="0" dirty="0" smtClean="0">
                <a:latin typeface="+mn-ea"/>
                <a:ea typeface="+mn-ea"/>
              </a:rPr>
              <a:t>처리하고</a:t>
            </a:r>
            <a:r>
              <a:rPr lang="en-US" altLang="ko-KR" b="0" dirty="0" smtClean="0">
                <a:latin typeface="+mn-ea"/>
                <a:ea typeface="+mn-ea"/>
              </a:rPr>
              <a:t/>
            </a:r>
            <a:br>
              <a:rPr lang="en-US" altLang="ko-KR" b="0" dirty="0" smtClean="0">
                <a:latin typeface="+mn-ea"/>
                <a:ea typeface="+mn-ea"/>
              </a:rPr>
            </a:br>
            <a:r>
              <a:rPr lang="ko-KR" altLang="en-US" b="0" dirty="0" smtClean="0">
                <a:latin typeface="+mn-ea"/>
                <a:ea typeface="+mn-ea"/>
              </a:rPr>
              <a:t>응답을 </a:t>
            </a:r>
            <a:r>
              <a:rPr lang="ko-KR" altLang="en-US" b="0" dirty="0" smtClean="0">
                <a:latin typeface="+mn-ea"/>
                <a:ea typeface="+mn-ea"/>
              </a:rPr>
              <a:t>만들어 내는 구조를 가지고 있다</a:t>
            </a:r>
            <a:r>
              <a:rPr lang="en-US" altLang="ko-KR" b="0" dirty="0" smtClean="0">
                <a:latin typeface="+mn-ea"/>
                <a:ea typeface="+mn-ea"/>
              </a:rPr>
              <a:t>.</a:t>
            </a: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r>
              <a:rPr lang="en-US" altLang="ko-KR" b="0" dirty="0" smtClean="0">
                <a:latin typeface="+mn-ea"/>
                <a:ea typeface="+mn-ea"/>
              </a:rPr>
              <a:t>Spring</a:t>
            </a:r>
            <a:r>
              <a:rPr lang="ko-KR" altLang="en-US" b="0" dirty="0" smtClean="0">
                <a:latin typeface="+mn-ea"/>
                <a:ea typeface="+mn-ea"/>
              </a:rPr>
              <a:t> </a:t>
            </a:r>
            <a:r>
              <a:rPr lang="en-US" altLang="ko-KR" b="0" dirty="0" smtClean="0">
                <a:latin typeface="+mn-ea"/>
                <a:ea typeface="+mn-ea"/>
              </a:rPr>
              <a:t>MVC</a:t>
            </a:r>
            <a:r>
              <a:rPr lang="ko-KR" altLang="en-US" b="0" dirty="0" smtClean="0">
                <a:latin typeface="+mn-ea"/>
                <a:ea typeface="+mn-ea"/>
              </a:rPr>
              <a:t>에서 </a:t>
            </a:r>
            <a:r>
              <a:rPr lang="ko-KR" altLang="en-US" b="0" dirty="0" smtClean="0">
                <a:latin typeface="+mn-ea"/>
                <a:ea typeface="+mn-ea"/>
              </a:rPr>
              <a:t>모든 </a:t>
            </a:r>
            <a:r>
              <a:rPr lang="ko-KR" altLang="en-US" b="0" dirty="0" smtClean="0">
                <a:latin typeface="+mn-ea"/>
                <a:ea typeface="+mn-ea"/>
              </a:rPr>
              <a:t>빈</a:t>
            </a:r>
            <a:r>
              <a:rPr lang="en-US" altLang="ko-KR" b="0" dirty="0" smtClean="0">
                <a:latin typeface="+mn-ea"/>
                <a:ea typeface="+mn-ea"/>
              </a:rPr>
              <a:t>(</a:t>
            </a:r>
            <a:r>
              <a:rPr lang="ko-KR" altLang="en-US" b="0" dirty="0" smtClean="0">
                <a:latin typeface="+mn-ea"/>
                <a:ea typeface="+mn-ea"/>
              </a:rPr>
              <a:t>객체</a:t>
            </a:r>
            <a:r>
              <a:rPr lang="en-US" altLang="ko-KR" b="0" dirty="0" smtClean="0">
                <a:latin typeface="+mn-ea"/>
                <a:ea typeface="+mn-ea"/>
              </a:rPr>
              <a:t>)</a:t>
            </a:r>
            <a:r>
              <a:rPr lang="ko-KR" altLang="en-US" b="0" dirty="0" smtClean="0">
                <a:latin typeface="+mn-ea"/>
                <a:ea typeface="+mn-ea"/>
              </a:rPr>
              <a:t>은</a:t>
            </a:r>
            <a:r>
              <a:rPr lang="ko-KR" altLang="en-US" b="0" dirty="0" smtClean="0">
                <a:latin typeface="+mn-ea"/>
                <a:ea typeface="+mn-ea"/>
              </a:rPr>
              <a:t>  </a:t>
            </a:r>
            <a:r>
              <a:rPr lang="en-US" altLang="ko-KR" b="0" dirty="0" err="1" smtClean="0">
                <a:latin typeface="+mn-ea"/>
                <a:ea typeface="+mn-ea"/>
              </a:rPr>
              <a:t>Servlet</a:t>
            </a:r>
            <a:r>
              <a:rPr lang="en-US" altLang="ko-KR" b="0" dirty="0" smtClean="0">
                <a:latin typeface="+mn-ea"/>
                <a:ea typeface="+mn-ea"/>
              </a:rPr>
              <a:t> </a:t>
            </a:r>
            <a:r>
              <a:rPr lang="en-US" altLang="ko-KR" b="0" dirty="0" err="1" smtClean="0">
                <a:latin typeface="+mn-ea"/>
                <a:ea typeface="+mn-ea"/>
              </a:rPr>
              <a:t>WebApplicationContext</a:t>
            </a:r>
            <a:r>
              <a:rPr lang="en-US" altLang="ko-KR" b="0" dirty="0" smtClean="0">
                <a:latin typeface="+mn-ea"/>
                <a:ea typeface="+mn-ea"/>
              </a:rPr>
              <a:t>(</a:t>
            </a:r>
            <a:r>
              <a:rPr lang="ko-KR" altLang="en-US" b="0" dirty="0" smtClean="0">
                <a:latin typeface="+mn-ea"/>
                <a:ea typeface="+mn-ea"/>
              </a:rPr>
              <a:t>스프링 </a:t>
            </a:r>
            <a:r>
              <a:rPr lang="en-US" altLang="ko-KR" b="0" dirty="0" err="1" smtClean="0">
                <a:latin typeface="+mn-ea"/>
                <a:ea typeface="+mn-ea"/>
              </a:rPr>
              <a:t>IoC</a:t>
            </a:r>
            <a:r>
              <a:rPr lang="en-US" altLang="ko-KR" b="0" dirty="0" smtClean="0">
                <a:latin typeface="+mn-ea"/>
                <a:ea typeface="+mn-ea"/>
              </a:rPr>
              <a:t> </a:t>
            </a:r>
            <a:r>
              <a:rPr lang="ko-KR" altLang="en-US" b="0" dirty="0" smtClean="0">
                <a:latin typeface="+mn-ea"/>
                <a:ea typeface="+mn-ea"/>
              </a:rPr>
              <a:t>컨테이너</a:t>
            </a:r>
            <a:r>
              <a:rPr lang="en-US" altLang="ko-KR" b="0" dirty="0" smtClean="0">
                <a:latin typeface="+mn-ea"/>
                <a:ea typeface="+mn-ea"/>
              </a:rPr>
              <a:t>)</a:t>
            </a:r>
            <a:r>
              <a:rPr lang="ko-KR" altLang="en-US" b="0" dirty="0" smtClean="0">
                <a:latin typeface="+mn-ea"/>
                <a:ea typeface="+mn-ea"/>
              </a:rPr>
              <a:t>의 빈으로 </a:t>
            </a:r>
            <a:r>
              <a:rPr lang="ko-KR" altLang="en-US" b="0" dirty="0" smtClean="0">
                <a:latin typeface="+mn-ea"/>
                <a:ea typeface="+mn-ea"/>
              </a:rPr>
              <a:t> 등록되어 </a:t>
            </a:r>
            <a:r>
              <a:rPr lang="ko-KR" altLang="en-US" b="0" dirty="0" smtClean="0">
                <a:latin typeface="+mn-ea"/>
                <a:ea typeface="+mn-ea"/>
              </a:rPr>
              <a:t>동작하며</a:t>
            </a:r>
            <a:r>
              <a:rPr lang="en-US" altLang="ko-KR" b="0" dirty="0" smtClean="0">
                <a:latin typeface="+mn-ea"/>
                <a:ea typeface="+mn-ea"/>
              </a:rPr>
              <a:t>, Root </a:t>
            </a:r>
            <a:r>
              <a:rPr lang="en-US" altLang="ko-KR" b="0" dirty="0" err="1" smtClean="0">
                <a:latin typeface="+mn-ea"/>
                <a:ea typeface="+mn-ea"/>
              </a:rPr>
              <a:t>ApplicationContext</a:t>
            </a:r>
            <a:r>
              <a:rPr lang="ko-KR" altLang="en-US" b="0" dirty="0" smtClean="0">
                <a:latin typeface="+mn-ea"/>
                <a:ea typeface="+mn-ea"/>
              </a:rPr>
              <a:t>에 존재하는 서비스 </a:t>
            </a:r>
            <a:r>
              <a:rPr lang="ko-KR" altLang="en-US" b="0" dirty="0" smtClean="0">
                <a:latin typeface="+mn-ea"/>
                <a:ea typeface="+mn-ea"/>
              </a:rPr>
              <a:t>계층이나 데이터접근 계층의 모든 </a:t>
            </a:r>
            <a:r>
              <a:rPr lang="ko-KR" altLang="en-US" b="0" dirty="0" smtClean="0">
                <a:latin typeface="+mn-ea"/>
                <a:ea typeface="+mn-ea"/>
              </a:rPr>
              <a:t>빈을 공유하여 사용할 수 있다</a:t>
            </a:r>
            <a:r>
              <a:rPr lang="en-US" altLang="ko-KR" b="0" dirty="0" smtClean="0">
                <a:latin typeface="+mn-ea"/>
                <a:ea typeface="+mn-ea"/>
              </a:rPr>
              <a:t>.</a:t>
            </a:r>
          </a:p>
          <a:p>
            <a:endParaRPr lang="en-US" altLang="ko-KR" b="0" dirty="0" smtClean="0">
              <a:latin typeface="+mn-ea"/>
              <a:ea typeface="+mn-ea"/>
            </a:endParaRPr>
          </a:p>
          <a:p>
            <a:r>
              <a:rPr lang="en-US" altLang="ko-KR" b="0" dirty="0" smtClean="0">
                <a:latin typeface="+mn-ea"/>
                <a:ea typeface="+mn-ea"/>
              </a:rPr>
              <a:t>Spring</a:t>
            </a:r>
            <a:r>
              <a:rPr lang="ko-KR" altLang="en-US" b="0" dirty="0" smtClean="0">
                <a:latin typeface="+mn-ea"/>
                <a:ea typeface="+mn-ea"/>
              </a:rPr>
              <a:t> </a:t>
            </a:r>
            <a:r>
              <a:rPr lang="en-US" altLang="ko-KR" b="0" dirty="0" smtClean="0">
                <a:latin typeface="+mn-ea"/>
                <a:ea typeface="+mn-ea"/>
              </a:rPr>
              <a:t>MVC</a:t>
            </a:r>
            <a:r>
              <a:rPr lang="ko-KR" altLang="en-US" b="0" dirty="0" smtClean="0">
                <a:latin typeface="+mn-ea"/>
                <a:ea typeface="+mn-ea"/>
              </a:rPr>
              <a:t>는 </a:t>
            </a:r>
            <a:r>
              <a:rPr lang="ko-KR" altLang="en-US" b="0" dirty="0" smtClean="0">
                <a:latin typeface="+mn-ea"/>
                <a:ea typeface="+mn-ea"/>
              </a:rPr>
              <a:t>특정 기술이나 방식에 얽매이지 않으면서 </a:t>
            </a:r>
            <a:r>
              <a:rPr lang="en-US" altLang="ko-KR" b="0" dirty="0" smtClean="0">
                <a:latin typeface="+mn-ea"/>
                <a:ea typeface="+mn-ea"/>
              </a:rPr>
              <a:t>‘</a:t>
            </a:r>
            <a:r>
              <a:rPr lang="ko-KR" altLang="en-US" b="0" dirty="0" smtClean="0">
                <a:latin typeface="+mn-ea"/>
                <a:ea typeface="+mn-ea"/>
              </a:rPr>
              <a:t>웹 프레젠테이션 계층</a:t>
            </a:r>
            <a:r>
              <a:rPr lang="en-US" altLang="ko-KR" b="0" dirty="0" smtClean="0">
                <a:latin typeface="+mn-ea"/>
                <a:ea typeface="+mn-ea"/>
              </a:rPr>
              <a:t>’</a:t>
            </a:r>
            <a:r>
              <a:rPr lang="ko-KR" altLang="en-US" b="0" dirty="0" smtClean="0">
                <a:latin typeface="+mn-ea"/>
                <a:ea typeface="+mn-ea"/>
              </a:rPr>
              <a:t>의 </a:t>
            </a:r>
            <a:r>
              <a:rPr lang="ko-KR" altLang="en-US" b="0" dirty="0" smtClean="0">
                <a:latin typeface="+mn-ea"/>
                <a:ea typeface="+mn-ea"/>
              </a:rPr>
              <a:t>다양한 기술들을 </a:t>
            </a:r>
            <a:r>
              <a:rPr lang="ko-KR" altLang="en-US" b="0" dirty="0" smtClean="0">
                <a:latin typeface="+mn-ea"/>
                <a:ea typeface="+mn-ea"/>
              </a:rPr>
              <a:t>조합하거나 확장해서 사용할 수 있는 매우 유연하고 확장성이 뛰어난 웹 애플리케이션 </a:t>
            </a:r>
            <a:r>
              <a:rPr lang="ko-KR" altLang="en-US" b="0" dirty="0" smtClean="0">
                <a:latin typeface="+mn-ea"/>
                <a:ea typeface="+mn-ea"/>
              </a:rPr>
              <a:t>개발의 기본 </a:t>
            </a:r>
            <a:r>
              <a:rPr lang="ko-KR" altLang="en-US" b="0" dirty="0" smtClean="0">
                <a:latin typeface="+mn-ea"/>
                <a:ea typeface="+mn-ea"/>
              </a:rPr>
              <a:t>틀</a:t>
            </a:r>
            <a:r>
              <a:rPr lang="ko-KR" altLang="en-US" b="0" dirty="0" smtClean="0">
                <a:latin typeface="+mn-ea"/>
                <a:ea typeface="+mn-ea"/>
              </a:rPr>
              <a:t>을 </a:t>
            </a:r>
            <a:r>
              <a:rPr lang="ko-KR" altLang="en-US" b="0" dirty="0" smtClean="0">
                <a:latin typeface="+mn-ea"/>
                <a:ea typeface="+mn-ea"/>
              </a:rPr>
              <a:t>제공한다</a:t>
            </a:r>
            <a:r>
              <a:rPr lang="en-US" altLang="ko-KR" b="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MVC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소개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명시적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자동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리다이렉트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View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Model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생성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Model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생성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0725"/>
            <a:ext cx="99060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Model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ModelAndView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ModelAttribute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요청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URI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매핑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전체경로와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서블릿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기반 경로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매핑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(1/2)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MVC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 스프링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IOC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컨테이너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구성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0"/>
          <p:cNvGrpSpPr/>
          <p:nvPr/>
        </p:nvGrpSpPr>
        <p:grpSpPr>
          <a:xfrm>
            <a:off x="488504" y="1170335"/>
            <a:ext cx="8568952" cy="2209336"/>
            <a:chOff x="488504" y="1170335"/>
            <a:chExt cx="8568952" cy="220933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88504" y="1170335"/>
              <a:ext cx="8568952" cy="57279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Spring MVC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에서 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스프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링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IOC 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컨테이너</a:t>
              </a:r>
              <a:endPara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126088" y="1988608"/>
              <a:ext cx="7787351" cy="572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  <a:latin typeface="+mn-ea"/>
                </a:rPr>
                <a:t>Front Controller </a:t>
              </a:r>
              <a:r>
                <a:rPr lang="ko-KR" altLang="en-US" sz="1600" b="1" dirty="0" err="1" smtClean="0">
                  <a:solidFill>
                    <a:srgbClr val="C00000"/>
                  </a:solidFill>
                  <a:latin typeface="+mn-ea"/>
                </a:rPr>
                <a:t>서블릿</a:t>
              </a:r>
              <a:r>
                <a:rPr lang="ko-KR" altLang="en-US" sz="1600" b="1" dirty="0" smtClean="0">
                  <a:solidFill>
                    <a:srgbClr val="C00000"/>
                  </a:solidFill>
                  <a:latin typeface="+mn-ea"/>
                </a:rPr>
                <a:t> 레벨에서 </a:t>
              </a:r>
              <a:r>
                <a:rPr lang="ko-KR" altLang="en-US" sz="1600" b="1" dirty="0" smtClean="0">
                  <a:solidFill>
                    <a:srgbClr val="C00000"/>
                  </a:solidFill>
                  <a:latin typeface="+mn-ea"/>
                </a:rPr>
                <a:t>만들어지는 </a:t>
              </a:r>
              <a:r>
                <a:rPr lang="en-US" altLang="ko-KR" sz="1600" b="1" dirty="0" err="1" smtClean="0">
                  <a:solidFill>
                    <a:srgbClr val="C00000"/>
                  </a:solidFill>
                  <a:latin typeface="+mn-ea"/>
                </a:rPr>
                <a:t>WebApplicationContext</a:t>
              </a:r>
              <a:endParaRPr lang="en-US" altLang="ko-KR" sz="1600" b="1" dirty="0" smtClean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126089" y="2806880"/>
              <a:ext cx="7499320" cy="572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rgbClr val="C00000"/>
                  </a:solidFill>
                  <a:latin typeface="+mn-ea"/>
                </a:rPr>
                <a:t>애플리케이션 </a:t>
              </a:r>
              <a:r>
                <a:rPr lang="ko-KR" altLang="en-US" sz="1600" b="1" dirty="0" smtClean="0">
                  <a:solidFill>
                    <a:srgbClr val="C00000"/>
                  </a:solidFill>
                  <a:latin typeface="+mn-ea"/>
                </a:rPr>
                <a:t>레벨에서 만들어지는 </a:t>
              </a:r>
              <a:r>
                <a:rPr lang="en-US" altLang="ko-KR" sz="1600" b="1" dirty="0" err="1" smtClean="0">
                  <a:solidFill>
                    <a:srgbClr val="C00000"/>
                  </a:solidFill>
                  <a:latin typeface="+mn-ea"/>
                </a:rPr>
                <a:t>ApplicationContext</a:t>
              </a:r>
              <a:endParaRPr lang="en-US" altLang="ko-KR" sz="1600" b="1" dirty="0" smtClean="0">
                <a:solidFill>
                  <a:srgbClr val="C00000"/>
                </a:solidFill>
                <a:latin typeface="+mn-ea"/>
              </a:endParaRPr>
            </a:p>
          </p:txBody>
        </p:sp>
        <p:cxnSp>
          <p:nvCxnSpPr>
            <p:cNvPr id="12" name="꺾인 연결선 11"/>
            <p:cNvCxnSpPr>
              <a:endCxn id="9" idx="1"/>
            </p:cNvCxnSpPr>
            <p:nvPr/>
          </p:nvCxnSpPr>
          <p:spPr>
            <a:xfrm rot="16200000" flipH="1">
              <a:off x="781515" y="1930431"/>
              <a:ext cx="450050" cy="239096"/>
            </a:xfrm>
            <a:prstGeom prst="bentConnector2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1"/>
            <p:cNvCxnSpPr>
              <a:endCxn id="10" idx="1"/>
            </p:cNvCxnSpPr>
            <p:nvPr/>
          </p:nvCxnSpPr>
          <p:spPr>
            <a:xfrm rot="16200000" flipH="1">
              <a:off x="576948" y="2544135"/>
              <a:ext cx="859186" cy="239096"/>
            </a:xfrm>
            <a:prstGeom prst="bentConnector2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요청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URI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매핑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전체경로와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서블릿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기반 경로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매핑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(2/2)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04916"/>
            <a:ext cx="99060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PathVariable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RequestMapping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RequestBody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ResponseBody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RequestBody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ResponseBody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RequestBody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, 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ResponseBody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ResponseBody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ResponseBody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실습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컨트롤러 구현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856656" y="1458367"/>
            <a:ext cx="1728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072680" y="1635754"/>
            <a:ext cx="172819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784648" y="1818407"/>
            <a:ext cx="8640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207661" y="1249956"/>
            <a:ext cx="2520280" cy="742418"/>
            <a:chOff x="5207661" y="1249956"/>
            <a:chExt cx="2520280" cy="742418"/>
          </a:xfrm>
        </p:grpSpPr>
        <p:sp>
          <p:nvSpPr>
            <p:cNvPr id="9" name="TextBox 8"/>
            <p:cNvSpPr txBox="1"/>
            <p:nvPr/>
          </p:nvSpPr>
          <p:spPr>
            <a:xfrm>
              <a:off x="5207661" y="1249956"/>
              <a:ext cx="2520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/>
                <a:t>com.fasterxml.jackson.core</a:t>
              </a:r>
              <a:endParaRPr lang="ko-KR" alt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07661" y="1478859"/>
              <a:ext cx="2520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/>
                <a:t>jackson-databind</a:t>
              </a:r>
              <a:endParaRPr lang="ko-KR" alt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07661" y="1715375"/>
              <a:ext cx="2520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2.4.4</a:t>
              </a:r>
              <a:endParaRPr lang="ko-KR" alt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HandlerInterceptor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 통한 요청 가로채기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5552" y="692037"/>
            <a:ext cx="9921552" cy="4781550"/>
            <a:chOff x="-15552" y="692037"/>
            <a:chExt cx="9921552" cy="478155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5552" y="692037"/>
              <a:ext cx="9921552" cy="478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4654436" y="1064956"/>
              <a:ext cx="5076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rPr>
                <a:t>비즈니스 </a:t>
              </a:r>
              <a:r>
                <a:rPr lang="ko-KR" altLang="en-US" sz="1400" dirty="0" err="1" smtClean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rPr>
                <a:t>로직과는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rPr>
                <a:t> 분리되어 처리해야 하는 공통 기능 처리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rPr>
                <a:t>)</a:t>
              </a:r>
              <a:endParaRPr lang="ko-KR" altLang="en-US" sz="1400" dirty="0">
                <a:solidFill>
                  <a:srgbClr val="C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HandlerInterceptor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구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현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MVC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 스프링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IOC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컨테이너 구성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4"/>
          </p:nvPr>
        </p:nvSpPr>
        <p:spPr>
          <a:xfrm>
            <a:off x="165528" y="810295"/>
            <a:ext cx="9576000" cy="5688632"/>
          </a:xfrm>
        </p:spPr>
        <p:txBody>
          <a:bodyPr>
            <a:normAutofit/>
          </a:bodyPr>
          <a:lstStyle/>
          <a:p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#1. Front Controller </a:t>
            </a:r>
            <a:r>
              <a:rPr lang="ko-KR" altLang="en-US" b="0" dirty="0" err="1" smtClean="0">
                <a:latin typeface="HY헤드라인M" pitchFamily="18" charset="-127"/>
                <a:ea typeface="HY헤드라인M" pitchFamily="18" charset="-127"/>
              </a:rPr>
              <a:t>서블릿</a:t>
            </a: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레벨에서 만들어지는 </a:t>
            </a:r>
            <a:r>
              <a:rPr lang="en-US" altLang="ko-KR" b="0" dirty="0" err="1" smtClean="0">
                <a:latin typeface="HY헤드라인M" pitchFamily="18" charset="-127"/>
                <a:ea typeface="HY헤드라인M" pitchFamily="18" charset="-127"/>
              </a:rPr>
              <a:t>WebApplicationContext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 단일 구조</a:t>
            </a:r>
            <a:endParaRPr lang="en-US" altLang="ko-KR" b="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sz="1600" dirty="0" smtClean="0">
              <a:solidFill>
                <a:srgbClr val="C00000"/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규모가 작은 웹 애플리케이션 개발 시 유용하며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계층구조를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사용하면서 발생할 수 있는 혼란을 근본적으로 피하고 단순한 설정을 할 수 있다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.</a:t>
            </a:r>
          </a:p>
        </p:txBody>
      </p:sp>
      <p:grpSp>
        <p:nvGrpSpPr>
          <p:cNvPr id="2" name="그룹 24"/>
          <p:cNvGrpSpPr/>
          <p:nvPr/>
        </p:nvGrpSpPr>
        <p:grpSpPr>
          <a:xfrm>
            <a:off x="488504" y="1242343"/>
            <a:ext cx="8712968" cy="3096344"/>
            <a:chOff x="483238" y="1493534"/>
            <a:chExt cx="8712968" cy="3600399"/>
          </a:xfrm>
        </p:grpSpPr>
        <p:grpSp>
          <p:nvGrpSpPr>
            <p:cNvPr id="4" name="그룹 39"/>
            <p:cNvGrpSpPr/>
            <p:nvPr/>
          </p:nvGrpSpPr>
          <p:grpSpPr>
            <a:xfrm>
              <a:off x="483238" y="1493534"/>
              <a:ext cx="8712968" cy="3600399"/>
              <a:chOff x="483238" y="1493534"/>
              <a:chExt cx="8712968" cy="3600399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483238" y="1493534"/>
                <a:ext cx="8712968" cy="360039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5025008" y="1962423"/>
                <a:ext cx="3811158" cy="2448272"/>
              </a:xfrm>
              <a:prstGeom prst="roundRect">
                <a:avLst/>
              </a:prstGeom>
              <a:ln w="254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600" b="1" dirty="0" err="1" smtClean="0">
                    <a:solidFill>
                      <a:srgbClr val="C00000"/>
                    </a:solidFill>
                  </a:rPr>
                  <a:t>WebApplicationContext</a:t>
                </a:r>
                <a:endParaRPr lang="ko-KR" altLang="en-US" sz="1600" b="1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5" name="그룹 12"/>
              <p:cNvGrpSpPr/>
              <p:nvPr/>
            </p:nvGrpSpPr>
            <p:grpSpPr>
              <a:xfrm>
                <a:off x="5418419" y="2682503"/>
                <a:ext cx="3024336" cy="1512168"/>
                <a:chOff x="5889104" y="2754511"/>
                <a:chExt cx="3024336" cy="1512168"/>
              </a:xfrm>
            </p:grpSpPr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5889104" y="2754511"/>
                  <a:ext cx="3024336" cy="36004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세부 </a:t>
                  </a:r>
                  <a:r>
                    <a:rPr lang="en-US" altLang="ko-KR" sz="1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Controller</a:t>
                  </a:r>
                  <a:endParaRPr lang="ko-KR" alt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5889104" y="3330575"/>
                  <a:ext cx="3024336" cy="36004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Service</a:t>
                  </a:r>
                  <a:endParaRPr lang="ko-KR" alt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5889104" y="3906639"/>
                  <a:ext cx="3024336" cy="36004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Dao</a:t>
                  </a:r>
                  <a:endParaRPr lang="ko-KR" altLang="en-US" sz="1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931510" y="1493534"/>
                <a:ext cx="3384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웹 애플리케이션</a:t>
                </a:r>
                <a:endParaRPr lang="ko-KR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771270" y="2093560"/>
                <a:ext cx="3672408" cy="216024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ko-KR" altLang="en-US" sz="1600" b="1" dirty="0" err="1" smtClean="0">
                    <a:solidFill>
                      <a:srgbClr val="0070C0"/>
                    </a:solidFill>
                  </a:rPr>
                  <a:t>서블릿</a:t>
                </a:r>
                <a:r>
                  <a:rPr lang="ko-KR" altLang="en-US" sz="1600" b="1" dirty="0" smtClean="0">
                    <a:solidFill>
                      <a:srgbClr val="0070C0"/>
                    </a:solidFill>
                  </a:rPr>
                  <a:t> 컨테이너</a:t>
                </a:r>
                <a:endParaRPr lang="ko-KR" altLang="en-US" sz="1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59302" y="2929551"/>
                <a:ext cx="3024336" cy="50405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Front </a:t>
                </a:r>
                <a:r>
                  <a:rPr lang="en-US" altLang="ko-KR" sz="1400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Conroller</a:t>
                </a:r>
                <a:r>
                  <a:rPr lang="en-US" altLang="ko-KR" sz="1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ko-KR" altLang="en-US" sz="1400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서블</a:t>
                </a:r>
                <a:r>
                  <a:rPr lang="ko-KR" altLang="en-US" sz="1400" b="1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시</a:t>
                </a:r>
                <a:endPara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8" name="직선 화살표 연결선 27"/>
              <p:cNvCxnSpPr>
                <a:stCxn id="34" idx="3"/>
                <a:endCxn id="18" idx="1"/>
              </p:cNvCxnSpPr>
              <p:nvPr/>
            </p:nvCxnSpPr>
            <p:spPr>
              <a:xfrm>
                <a:off x="4083638" y="3181579"/>
                <a:ext cx="941370" cy="498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stCxn id="21" idx="2"/>
                <a:endCxn id="22" idx="0"/>
              </p:cNvCxnSpPr>
              <p:nvPr/>
            </p:nvCxnSpPr>
            <p:spPr>
              <a:xfrm>
                <a:off x="6930587" y="3042543"/>
                <a:ext cx="0" cy="216024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stCxn id="22" idx="2"/>
                <a:endCxn id="15" idx="0"/>
              </p:cNvCxnSpPr>
              <p:nvPr/>
            </p:nvCxnSpPr>
            <p:spPr>
              <a:xfrm>
                <a:off x="6930587" y="3618607"/>
                <a:ext cx="0" cy="216024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4132919" y="2931007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latin typeface="+mn-ea"/>
                </a:rPr>
                <a:t>&lt;&lt;</a:t>
              </a:r>
              <a:r>
                <a:rPr lang="ko-KR" altLang="en-US" sz="1000" b="1" dirty="0" smtClean="0">
                  <a:latin typeface="+mn-ea"/>
                </a:rPr>
                <a:t>생성</a:t>
              </a:r>
              <a:r>
                <a:rPr lang="en-US" altLang="ko-KR" sz="1000" b="1" dirty="0" smtClean="0">
                  <a:latin typeface="+mn-ea"/>
                </a:rPr>
                <a:t>&gt;&gt;</a:t>
              </a:r>
              <a:endParaRPr lang="ko-KR" altLang="en-US" sz="1000" b="1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servlet-context.xml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HandlerInterceptor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등록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HandlerInterceptor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하나 더 구현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92037"/>
            <a:ext cx="9906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servlet-context.xml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HandlerInterceptor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하나 더 등록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인터셉터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호출 순서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URL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패턴 별로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인터셉터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지정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예외처리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@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ExceptionHandler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SimpleMappingExceptionResolver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85979"/>
            <a:ext cx="990600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에러페이지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Spring MVC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 스프링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IOC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컨테이너 구성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4"/>
          </p:nvPr>
        </p:nvSpPr>
        <p:spPr>
          <a:xfrm>
            <a:off x="165528" y="810295"/>
            <a:ext cx="9576000" cy="5688632"/>
          </a:xfrm>
        </p:spPr>
        <p:txBody>
          <a:bodyPr>
            <a:normAutofit/>
          </a:bodyPr>
          <a:lstStyle/>
          <a:p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#2.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웹 애플리케이션 레벨에서 만들어지는 </a:t>
            </a:r>
            <a:r>
              <a:rPr lang="en-US" altLang="ko-KR" b="0" dirty="0" err="1" smtClean="0">
                <a:latin typeface="HY헤드라인M" pitchFamily="18" charset="-127"/>
                <a:ea typeface="HY헤드라인M" pitchFamily="18" charset="-127"/>
              </a:rPr>
              <a:t>WebApplicationContext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  계층 구조</a:t>
            </a:r>
            <a:endParaRPr lang="en-US" altLang="ko-KR" b="0" dirty="0" smtClean="0">
              <a:latin typeface="HY헤드라인M" pitchFamily="18" charset="-127"/>
              <a:ea typeface="HY헤드라인M" pitchFamily="18" charset="-127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sz="1600" dirty="0" smtClean="0">
              <a:solidFill>
                <a:srgbClr val="C00000"/>
              </a:solidFill>
              <a:latin typeface="+mn-ea"/>
            </a:endParaRPr>
          </a:p>
          <a:p>
            <a:endParaRPr lang="en-US" altLang="ko-KR" dirty="0" smtClean="0">
              <a:solidFill>
                <a:srgbClr val="C00000"/>
              </a:solidFill>
              <a:latin typeface="+mn-ea"/>
            </a:endParaRPr>
          </a:p>
          <a:p>
            <a:endParaRPr lang="en-US" altLang="ko-KR" sz="1600" dirty="0" smtClean="0">
              <a:solidFill>
                <a:srgbClr val="C00000"/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가장 많이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사용되는 구성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방법으로 </a:t>
            </a:r>
            <a:r>
              <a:rPr lang="en-US" altLang="ko-KR" sz="1600" dirty="0" err="1" smtClean="0">
                <a:solidFill>
                  <a:srgbClr val="C00000"/>
                </a:solidFill>
                <a:latin typeface="+mn-ea"/>
              </a:rPr>
              <a:t>FrontController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  <a:latin typeface="+mn-ea"/>
              </a:rPr>
              <a:t>서블</a:t>
            </a:r>
            <a:r>
              <a:rPr lang="ko-KR" altLang="en-US" dirty="0" err="1" smtClean="0">
                <a:solidFill>
                  <a:srgbClr val="C00000"/>
                </a:solidFill>
                <a:latin typeface="+mn-ea"/>
              </a:rPr>
              <a:t>릿</a:t>
            </a:r>
            <a:r>
              <a:rPr lang="ko-KR" altLang="en-US" sz="1600" dirty="0" err="1" smtClean="0">
                <a:solidFill>
                  <a:srgbClr val="C00000"/>
                </a:solidFill>
                <a:latin typeface="+mn-ea"/>
              </a:rPr>
              <a:t>에서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600" dirty="0" err="1" smtClean="0">
                <a:solidFill>
                  <a:srgbClr val="C00000"/>
                </a:solidFill>
                <a:latin typeface="+mn-ea"/>
              </a:rPr>
              <a:t>WebApplicationContext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를 생성하여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sz="1600" dirty="0" smtClean="0">
                <a:solidFill>
                  <a:srgbClr val="C00000"/>
                </a:solidFill>
                <a:latin typeface="+mn-ea"/>
              </a:rPr>
            </a:b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세부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Controller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를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관리하고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공통적</a:t>
            </a:r>
            <a:r>
              <a:rPr lang="ko-KR" altLang="en-US" dirty="0" smtClean="0">
                <a:solidFill>
                  <a:srgbClr val="C00000"/>
                </a:solidFill>
                <a:latin typeface="+mn-ea"/>
              </a:rPr>
              <a:t>으로 사용할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빈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(Service/Dao)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들은 </a:t>
            </a:r>
            <a:r>
              <a:rPr lang="en-US" altLang="ko-KR" dirty="0" smtClean="0">
                <a:solidFill>
                  <a:srgbClr val="C00000"/>
                </a:solidFill>
                <a:latin typeface="+mn-ea"/>
              </a:rPr>
              <a:t>Root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600" dirty="0" err="1" smtClean="0">
                <a:solidFill>
                  <a:srgbClr val="C00000"/>
                </a:solidFill>
                <a:latin typeface="+mn-ea"/>
              </a:rPr>
              <a:t>ApplicationContext</a:t>
            </a:r>
            <a:r>
              <a:rPr lang="ko-KR" altLang="en-US" dirty="0" smtClean="0">
                <a:solidFill>
                  <a:srgbClr val="C00000"/>
                </a:solidFill>
                <a:latin typeface="+mn-ea"/>
              </a:rPr>
              <a:t>에</a:t>
            </a:r>
            <a:r>
              <a:rPr lang="en-US" altLang="ko-KR" dirty="0" smtClean="0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dirty="0" smtClean="0">
                <a:solidFill>
                  <a:srgbClr val="C00000"/>
                </a:solidFill>
                <a:latin typeface="+mn-ea"/>
              </a:rPr>
            </a:br>
            <a:r>
              <a:rPr lang="ko-KR" altLang="en-US" dirty="0" smtClean="0">
                <a:solidFill>
                  <a:srgbClr val="C00000"/>
                </a:solidFill>
                <a:latin typeface="+mn-ea"/>
              </a:rPr>
              <a:t>등록된 것을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공유해서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</a:rPr>
              <a:t>사용할 수 있다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</a:rPr>
              <a:t>.</a:t>
            </a:r>
          </a:p>
        </p:txBody>
      </p:sp>
      <p:grpSp>
        <p:nvGrpSpPr>
          <p:cNvPr id="2" name="그룹 123"/>
          <p:cNvGrpSpPr/>
          <p:nvPr/>
        </p:nvGrpSpPr>
        <p:grpSpPr>
          <a:xfrm>
            <a:off x="483238" y="1242343"/>
            <a:ext cx="8712968" cy="4032448"/>
            <a:chOff x="483238" y="1242343"/>
            <a:chExt cx="8712968" cy="4032448"/>
          </a:xfrm>
        </p:grpSpPr>
        <p:sp>
          <p:nvSpPr>
            <p:cNvPr id="32" name="직사각형 31"/>
            <p:cNvSpPr/>
            <p:nvPr/>
          </p:nvSpPr>
          <p:spPr>
            <a:xfrm>
              <a:off x="483238" y="1242343"/>
              <a:ext cx="8712968" cy="403244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71270" y="2106439"/>
              <a:ext cx="1949482" cy="288032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300" b="1" dirty="0" err="1" smtClean="0">
                  <a:solidFill>
                    <a:srgbClr val="0070C0"/>
                  </a:solidFill>
                </a:rPr>
                <a:t>서블릿</a:t>
              </a:r>
              <a:r>
                <a:rPr lang="ko-KR" altLang="en-US" sz="1300" b="1" dirty="0" smtClean="0">
                  <a:solidFill>
                    <a:srgbClr val="0070C0"/>
                  </a:solidFill>
                </a:rPr>
                <a:t> 컨테이너</a:t>
              </a:r>
              <a:endParaRPr lang="ko-KR" altLang="en-US" sz="13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4" name="그룹 29"/>
            <p:cNvGrpSpPr/>
            <p:nvPr/>
          </p:nvGrpSpPr>
          <p:grpSpPr>
            <a:xfrm>
              <a:off x="848544" y="2178447"/>
              <a:ext cx="7987622" cy="2448272"/>
              <a:chOff x="1141842" y="2034431"/>
              <a:chExt cx="7987622" cy="2448272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6686458" y="2034431"/>
                <a:ext cx="2443006" cy="2448272"/>
              </a:xfrm>
              <a:prstGeom prst="roundRect">
                <a:avLst/>
              </a:prstGeom>
              <a:ln w="25400">
                <a:prstDash val="sysDash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altLang="ko-KR" sz="1300" b="1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1300" b="1" dirty="0" smtClean="0">
                    <a:solidFill>
                      <a:srgbClr val="C00000"/>
                    </a:solidFill>
                  </a:rPr>
                  <a:t>Root </a:t>
                </a:r>
                <a:r>
                  <a:rPr lang="en-US" altLang="ko-KR" sz="1300" b="1" dirty="0" err="1" smtClean="0">
                    <a:solidFill>
                      <a:srgbClr val="C00000"/>
                    </a:solidFill>
                  </a:rPr>
                  <a:t>ApplicationContext</a:t>
                </a:r>
                <a:endParaRPr lang="ko-KR" altLang="en-US" sz="1300" b="1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5" name="그룹 12"/>
              <p:cNvGrpSpPr/>
              <p:nvPr/>
            </p:nvGrpSpPr>
            <p:grpSpPr>
              <a:xfrm>
                <a:off x="1141842" y="2577124"/>
                <a:ext cx="7864908" cy="1401523"/>
                <a:chOff x="1141842" y="2577124"/>
                <a:chExt cx="7864908" cy="1401523"/>
              </a:xfrm>
            </p:grpSpPr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3446098" y="2577124"/>
                  <a:ext cx="2592288" cy="1368152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altLang="ko-KR" sz="1300" b="1" dirty="0" err="1" smtClean="0">
                      <a:solidFill>
                        <a:srgbClr val="C00000"/>
                      </a:solidFill>
                    </a:rPr>
                    <a:t>WebApplicationContext</a:t>
                  </a:r>
                  <a:endParaRPr lang="ko-KR" altLang="en-US" sz="13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1141842" y="3012091"/>
                  <a:ext cx="1800200" cy="50405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Front Controller </a:t>
                  </a:r>
                  <a:r>
                    <a:rPr lang="ko-KR" altLang="en-US" sz="11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서블</a:t>
                  </a:r>
                  <a:r>
                    <a:rPr lang="ko-KR" altLang="en-US" sz="1100" b="1" dirty="0" err="1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릿</a:t>
                  </a:r>
                  <a:endParaRPr lang="ko-KR" altLang="en-US" sz="11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모서리가 둥근 직사각형 20"/>
                <p:cNvSpPr/>
                <p:nvPr/>
              </p:nvSpPr>
              <p:spPr>
                <a:xfrm>
                  <a:off x="6830474" y="2754511"/>
                  <a:ext cx="2176276" cy="50405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</a:rPr>
                    <a:t>Service</a:t>
                  </a:r>
                  <a:endParaRPr lang="ko-KR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6830474" y="3474591"/>
                  <a:ext cx="2176276" cy="50405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</a:rPr>
                    <a:t>Dao</a:t>
                  </a:r>
                  <a:endParaRPr lang="ko-KR" altLang="en-US" sz="1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endParaRPr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2931510" y="1360601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웹 애플리케이션</a:t>
              </a:r>
              <a:endPara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90114" y="3219930"/>
              <a:ext cx="1728192" cy="2880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세부 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Controller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587474" y="3579970"/>
              <a:ext cx="1728192" cy="2880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세부 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Controller</a:t>
              </a:r>
              <a:endParaRPr lang="ko-KR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67" name="직선 화살표 연결선 66"/>
            <p:cNvCxnSpPr>
              <a:stCxn id="19" idx="3"/>
              <a:endCxn id="17" idx="1"/>
            </p:cNvCxnSpPr>
            <p:nvPr/>
          </p:nvCxnSpPr>
          <p:spPr>
            <a:xfrm flipV="1">
              <a:off x="2648744" y="3405216"/>
              <a:ext cx="504056" cy="291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38099" y="3099743"/>
              <a:ext cx="792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latin typeface="+mn-ea"/>
                </a:rPr>
                <a:t>&lt;&lt;</a:t>
              </a:r>
              <a:r>
                <a:rPr lang="ko-KR" altLang="en-US" sz="900" b="1" dirty="0" smtClean="0">
                  <a:latin typeface="+mn-ea"/>
                </a:rPr>
                <a:t>생성</a:t>
              </a:r>
              <a:r>
                <a:rPr lang="en-US" altLang="ko-KR" sz="900" b="1" dirty="0" smtClean="0">
                  <a:latin typeface="+mn-ea"/>
                </a:rPr>
                <a:t>&gt;&gt;</a:t>
              </a:r>
              <a:endParaRPr lang="ko-KR" altLang="en-US" sz="900" b="1" dirty="0">
                <a:latin typeface="+mn-ea"/>
              </a:endParaRPr>
            </a:p>
          </p:txBody>
        </p:sp>
        <p:cxnSp>
          <p:nvCxnSpPr>
            <p:cNvPr id="84" name="직선 화살표 연결선 83"/>
            <p:cNvCxnSpPr>
              <a:stCxn id="17" idx="3"/>
              <a:endCxn id="18" idx="1"/>
            </p:cNvCxnSpPr>
            <p:nvPr/>
          </p:nvCxnSpPr>
          <p:spPr>
            <a:xfrm flipV="1">
              <a:off x="5745088" y="3402583"/>
              <a:ext cx="648072" cy="263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21" idx="2"/>
              <a:endCxn id="22" idx="0"/>
            </p:cNvCxnSpPr>
            <p:nvPr/>
          </p:nvCxnSpPr>
          <p:spPr>
            <a:xfrm>
              <a:off x="7625314" y="3402583"/>
              <a:ext cx="0" cy="21602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23" idx="0"/>
              <a:endCxn id="18" idx="0"/>
            </p:cNvCxnSpPr>
            <p:nvPr/>
          </p:nvCxnSpPr>
          <p:spPr>
            <a:xfrm rot="16200000" flipH="1">
              <a:off x="4644333" y="-791883"/>
              <a:ext cx="72008" cy="5868652"/>
            </a:xfrm>
            <a:prstGeom prst="bentConnector3">
              <a:avLst>
                <a:gd name="adj1" fmla="val -161971"/>
              </a:avLst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4202287" y="1755730"/>
              <a:ext cx="792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latin typeface="+mn-ea"/>
                </a:rPr>
                <a:t>&lt;&lt;</a:t>
              </a:r>
              <a:r>
                <a:rPr lang="ko-KR" altLang="en-US" sz="900" b="1" dirty="0" smtClean="0">
                  <a:latin typeface="+mn-ea"/>
                </a:rPr>
                <a:t>생성</a:t>
              </a:r>
              <a:r>
                <a:rPr lang="en-US" altLang="ko-KR" sz="900" b="1" dirty="0" smtClean="0">
                  <a:latin typeface="+mn-ea"/>
                </a:rPr>
                <a:t>&gt;&gt;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73080" y="3099743"/>
              <a:ext cx="792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latin typeface="+mn-ea"/>
                </a:rPr>
                <a:t>&lt;&lt;</a:t>
              </a:r>
              <a:r>
                <a:rPr lang="ko-KR" altLang="en-US" sz="900" b="1" dirty="0" smtClean="0">
                  <a:latin typeface="+mn-ea"/>
                </a:rPr>
                <a:t>사용</a:t>
              </a:r>
              <a:r>
                <a:rPr lang="en-US" altLang="ko-KR" sz="900" b="1" dirty="0" smtClean="0">
                  <a:latin typeface="+mn-ea"/>
                </a:rPr>
                <a:t>&gt;&gt;</a:t>
              </a:r>
              <a:endParaRPr lang="ko-KR" altLang="en-US" sz="900" b="1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DispatcherServlet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037"/>
            <a:ext cx="9906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8510</TotalTime>
  <Words>493</Words>
  <Application>Microsoft Office PowerPoint</Application>
  <PresentationFormat>사용자 지정</PresentationFormat>
  <Paragraphs>150</Paragraphs>
  <Slides>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79" baseType="lpstr">
      <vt:lpstr>디자인 사용자 지정</vt:lpstr>
      <vt:lpstr>Spring MVC</vt:lpstr>
      <vt:lpstr>MVC 디자인 패턴 (1/3)</vt:lpstr>
      <vt:lpstr>MVC 디자인 패턴 (2/3)</vt:lpstr>
      <vt:lpstr>MVC 디자인 패턴 (3/3)</vt:lpstr>
      <vt:lpstr>Spring MVC 소개</vt:lpstr>
      <vt:lpstr>Spring MVC에서 스프링 IOC 컨테이너 구성</vt:lpstr>
      <vt:lpstr>Spring MVC에서 스프링 IOC 컨테이너 구성</vt:lpstr>
      <vt:lpstr>Spring MVC에서 스프링 IOC 컨테이너 구성</vt:lpstr>
      <vt:lpstr>DispatcherServlet</vt:lpstr>
      <vt:lpstr>Spring MVC 요청 처리 과정</vt:lpstr>
      <vt:lpstr>DispatcherServlet 설정 (1/2)</vt:lpstr>
      <vt:lpstr>DispatcherServlet 설정 (2/2)</vt:lpstr>
      <vt:lpstr>애플리케이션 컨텍스트 구성 전략</vt:lpstr>
      <vt:lpstr>Spring MVC 애플리케이션 작성 절차</vt:lpstr>
      <vt:lpstr>컨트롤러 작성</vt:lpstr>
      <vt:lpstr>ModelAndView</vt:lpstr>
      <vt:lpstr>JSP 작성</vt:lpstr>
      <vt:lpstr>Spring @MVC</vt:lpstr>
      <vt:lpstr>컨트롤러 작성 및 빈 등록</vt:lpstr>
      <vt:lpstr>View Resolver 설정</vt:lpstr>
      <vt:lpstr>@Controller</vt:lpstr>
      <vt:lpstr>@Controller</vt:lpstr>
      <vt:lpstr>@RequestMapping</vt:lpstr>
      <vt:lpstr>@RequestMapping</vt:lpstr>
      <vt:lpstr>@RequestMapping</vt:lpstr>
      <vt:lpstr>@RequestMapping params</vt:lpstr>
      <vt:lpstr>@RequestMapping headers</vt:lpstr>
      <vt:lpstr>@RequestMapping 클래스 상속</vt:lpstr>
      <vt:lpstr>컨트롤러 메소드의  매개변수 타입</vt:lpstr>
      <vt:lpstr>HTML 폼과 커맨드 객체 (1/2)</vt:lpstr>
      <vt:lpstr>HTML 폼과 커맨드 객체 (2/2)</vt:lpstr>
      <vt:lpstr>View에서 커맨드 객체에 접근하기</vt:lpstr>
      <vt:lpstr>@ModelAttribute</vt:lpstr>
      <vt:lpstr>실습 (1/6)</vt:lpstr>
      <vt:lpstr>실습 (2/6)</vt:lpstr>
      <vt:lpstr>실습 (3/6)</vt:lpstr>
      <vt:lpstr>실습 (4/6)</vt:lpstr>
      <vt:lpstr>실습 (5/6)</vt:lpstr>
      <vt:lpstr>실습 (6/6)</vt:lpstr>
      <vt:lpstr>컨트롤러 메소드의 파라미터 타입 (1/5)</vt:lpstr>
      <vt:lpstr>컨트롤러 메소드의 파라미터 타입 (2/5)</vt:lpstr>
      <vt:lpstr>컨트롤러 메소드의 파라미터 타입 (3/5)</vt:lpstr>
      <vt:lpstr>컨트롤러 메소드의 파라미터 타입 (4/5)</vt:lpstr>
      <vt:lpstr>컨트롤러 메소드의 파라미터 타입 (5/5)</vt:lpstr>
      <vt:lpstr>폼 입력값 검증</vt:lpstr>
      <vt:lpstr>RecipeValidator.java</vt:lpstr>
      <vt:lpstr>RecipeController.java</vt:lpstr>
      <vt:lpstr>recipe.jsp</vt:lpstr>
      <vt:lpstr>컨트롤러 메소드의 리턴타입</vt:lpstr>
      <vt:lpstr>View 지정</vt:lpstr>
      <vt:lpstr>명시적 View 지정</vt:lpstr>
      <vt:lpstr>자동 View 지정</vt:lpstr>
      <vt:lpstr>리다이렉트 View</vt:lpstr>
      <vt:lpstr>Model 생성 (1/2)</vt:lpstr>
      <vt:lpstr>Model 생성 (2/2)</vt:lpstr>
      <vt:lpstr>Model 인터페이스</vt:lpstr>
      <vt:lpstr>ModelAndView</vt:lpstr>
      <vt:lpstr>@ModelAttribute</vt:lpstr>
      <vt:lpstr>요청 URI 매핑 – 전체경로와 서블릿 기반 경로 매핑 (1/2)</vt:lpstr>
      <vt:lpstr>요청 URI 매핑 – 전체경로와 서블릿 기반 경로 매핑 (2/2)</vt:lpstr>
      <vt:lpstr>@PathVariable</vt:lpstr>
      <vt:lpstr>@RequestMapping</vt:lpstr>
      <vt:lpstr>@RequestBody, @ResponseBody</vt:lpstr>
      <vt:lpstr>@RequestBody, @ResponseBody</vt:lpstr>
      <vt:lpstr>@RequestBody, @ResponseBody</vt:lpstr>
      <vt:lpstr>@ResponseBody 실습</vt:lpstr>
      <vt:lpstr>@ResponseBody 실습 – 컨트롤러 구현</vt:lpstr>
      <vt:lpstr>HandlerInterceptor를 통한 요청 가로채기</vt:lpstr>
      <vt:lpstr>HandlerInterceptor 구현</vt:lpstr>
      <vt:lpstr>servlet-context.xml에 HandlerInterceptor 등록</vt:lpstr>
      <vt:lpstr>HandlerInterceptor 하나 더 구현</vt:lpstr>
      <vt:lpstr>servlet-context.xml에 HandlerInterceptor 하나 더 등록</vt:lpstr>
      <vt:lpstr>인터셉터 호출 순서</vt:lpstr>
      <vt:lpstr>URL 패턴 별로 인터셉터 지정</vt:lpstr>
      <vt:lpstr>예외처리</vt:lpstr>
      <vt:lpstr>@ExceptionHandler</vt:lpstr>
      <vt:lpstr>SimpleMappingExceptionResolver</vt:lpstr>
      <vt:lpstr>에러페이지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주성</dc:creator>
  <cp:lastModifiedBy>kosta-22</cp:lastModifiedBy>
  <cp:revision>1330</cp:revision>
  <dcterms:created xsi:type="dcterms:W3CDTF">2011-05-05T14:24:12Z</dcterms:created>
  <dcterms:modified xsi:type="dcterms:W3CDTF">2015-04-21T07:06:29Z</dcterms:modified>
</cp:coreProperties>
</file>